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8" r:id="rId7"/>
    <p:sldId id="261" r:id="rId8"/>
    <p:sldId id="270" r:id="rId9"/>
    <p:sldId id="262" r:id="rId10"/>
    <p:sldId id="263" r:id="rId11"/>
    <p:sldId id="272" r:id="rId12"/>
    <p:sldId id="267" r:id="rId13"/>
    <p:sldId id="265" r:id="rId14"/>
    <p:sldId id="26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unito" pitchFamily="2" charset="77"/>
      <p:regular r:id="rId20"/>
      <p:bold r:id="rId21"/>
      <p:italic r:id="rId22"/>
      <p:boldItalic r:id="rId23"/>
    </p:embeddedFont>
    <p:embeddedFont>
      <p:font typeface="Nunito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3" autoAdjust="0"/>
  </p:normalViewPr>
  <p:slideViewPr>
    <p:cSldViewPr>
      <p:cViewPr>
        <p:scale>
          <a:sx n="72" d="100"/>
          <a:sy n="72" d="100"/>
        </p:scale>
        <p:origin x="76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61233">
            <a:off x="6733453" y="6971142"/>
            <a:ext cx="14337261" cy="89607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392979" flipH="1">
            <a:off x="-4009398" y="-3915621"/>
            <a:ext cx="15911343" cy="11456167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537545" y="4588132"/>
            <a:ext cx="874603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47532" y="519946"/>
            <a:ext cx="2585033" cy="25850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9584" y="3150069"/>
            <a:ext cx="9404611" cy="108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3"/>
              </a:lnSpc>
            </a:pPr>
            <a:r>
              <a:rPr lang="en-US" sz="7630" spc="15">
                <a:solidFill>
                  <a:srgbClr val="F4F4F4"/>
                </a:solidFill>
                <a:latin typeface="Sifonn Bold"/>
              </a:rPr>
              <a:t>Data Visualisation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7545" y="4883799"/>
            <a:ext cx="940461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4499" spc="8" dirty="0" err="1">
                <a:solidFill>
                  <a:srgbClr val="F4F4F4"/>
                </a:solidFill>
                <a:latin typeface="Sifonn Bold"/>
              </a:rPr>
              <a:t>TikTok</a:t>
            </a:r>
            <a:r>
              <a:rPr lang="en-US" sz="4499" spc="8" dirty="0">
                <a:solidFill>
                  <a:srgbClr val="F4F4F4"/>
                </a:solidFill>
                <a:latin typeface="Sifonn Bold"/>
              </a:rPr>
              <a:t> Trending Videos Analysis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r="10730"/>
          <a:stretch>
            <a:fillRect/>
          </a:stretch>
        </p:blipFill>
        <p:spPr>
          <a:xfrm>
            <a:off x="10689792" y="3274453"/>
            <a:ext cx="2014850" cy="2257046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F4CCFA6A-8D90-ED4D-8864-2DBE5E830314}"/>
              </a:ext>
            </a:extLst>
          </p:cNvPr>
          <p:cNvSpPr txBox="1"/>
          <p:nvPr/>
        </p:nvSpPr>
        <p:spPr>
          <a:xfrm>
            <a:off x="1537545" y="7463173"/>
            <a:ext cx="7606455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6" dirty="0" err="1">
                <a:solidFill>
                  <a:srgbClr val="F4F4F4"/>
                </a:solidFill>
                <a:latin typeface="Arial Rounded MT Bold" panose="020F0704030504030204" pitchFamily="34" charset="77"/>
              </a:rPr>
              <a:t>Tongova</a:t>
            </a:r>
            <a:r>
              <a:rPr lang="en-US" sz="3000" spc="6" dirty="0">
                <a:solidFill>
                  <a:srgbClr val="F4F4F4"/>
                </a:solidFill>
                <a:latin typeface="Arial Rounded MT Bold" panose="020F0704030504030204" pitchFamily="34" charset="77"/>
              </a:rPr>
              <a:t>, Han</a:t>
            </a:r>
          </a:p>
          <a:p>
            <a:pPr>
              <a:lnSpc>
                <a:spcPts val="3300"/>
              </a:lnSpc>
            </a:pPr>
            <a:r>
              <a:rPr lang="en-US" sz="3000" spc="6" dirty="0">
                <a:solidFill>
                  <a:srgbClr val="F4F4F4"/>
                </a:solidFill>
                <a:latin typeface="Arial Rounded MT Bold" panose="020F0704030504030204" pitchFamily="34" charset="77"/>
              </a:rPr>
              <a:t>Diaz </a:t>
            </a:r>
            <a:r>
              <a:rPr lang="en-US" sz="3000" spc="6" dirty="0" err="1">
                <a:solidFill>
                  <a:srgbClr val="F4F4F4"/>
                </a:solidFill>
                <a:latin typeface="Arial Rounded MT Bold" panose="020F0704030504030204" pitchFamily="34" charset="77"/>
              </a:rPr>
              <a:t>Maciel</a:t>
            </a:r>
            <a:r>
              <a:rPr lang="en-US" sz="3000" spc="6" dirty="0">
                <a:solidFill>
                  <a:srgbClr val="F4F4F4"/>
                </a:solidFill>
                <a:latin typeface="Arial Rounded MT Bold" panose="020F0704030504030204" pitchFamily="34" charset="77"/>
              </a:rPr>
              <a:t>, Matheus</a:t>
            </a:r>
          </a:p>
          <a:p>
            <a:pPr>
              <a:lnSpc>
                <a:spcPts val="3300"/>
              </a:lnSpc>
            </a:pPr>
            <a:r>
              <a:rPr lang="en-US" sz="3000" spc="6" dirty="0" err="1">
                <a:solidFill>
                  <a:srgbClr val="F4F4F4"/>
                </a:solidFill>
                <a:latin typeface="Arial Rounded MT Bold" panose="020F0704030504030204" pitchFamily="34" charset="77"/>
              </a:rPr>
              <a:t>Chuntararuangnapa</a:t>
            </a:r>
            <a:r>
              <a:rPr lang="en-US" sz="3000" spc="6" dirty="0">
                <a:solidFill>
                  <a:srgbClr val="F4F4F4"/>
                </a:solidFill>
                <a:latin typeface="Arial Rounded MT Bold" panose="020F0704030504030204" pitchFamily="34" charset="77"/>
              </a:rPr>
              <a:t>, </a:t>
            </a:r>
            <a:r>
              <a:rPr lang="en-US" sz="3000" spc="6" dirty="0" err="1">
                <a:solidFill>
                  <a:srgbClr val="F4F4F4"/>
                </a:solidFill>
                <a:latin typeface="Arial Rounded MT Bold" panose="020F0704030504030204" pitchFamily="34" charset="77"/>
              </a:rPr>
              <a:t>Sirada</a:t>
            </a:r>
            <a:endParaRPr lang="en-US" sz="3000" spc="6" dirty="0">
              <a:solidFill>
                <a:srgbClr val="F4F4F4"/>
              </a:solidFill>
              <a:latin typeface="Arial Rounded MT Bold" panose="020F0704030504030204" pitchFamily="34" charset="77"/>
            </a:endParaRPr>
          </a:p>
          <a:p>
            <a:pPr>
              <a:lnSpc>
                <a:spcPts val="3300"/>
              </a:lnSpc>
            </a:pPr>
            <a:r>
              <a:rPr lang="en-US" sz="3000" spc="6" dirty="0">
                <a:solidFill>
                  <a:srgbClr val="F4F4F4"/>
                </a:solidFill>
                <a:latin typeface="Arial Rounded MT Bold" panose="020F0704030504030204" pitchFamily="34" charset="77"/>
              </a:rPr>
              <a:t>Kara-</a:t>
            </a:r>
            <a:r>
              <a:rPr lang="en-US" sz="3000" spc="6" dirty="0" err="1">
                <a:solidFill>
                  <a:srgbClr val="F4F4F4"/>
                </a:solidFill>
                <a:latin typeface="Arial Rounded MT Bold" panose="020F0704030504030204" pitchFamily="34" charset="77"/>
              </a:rPr>
              <a:t>Ool</a:t>
            </a:r>
            <a:r>
              <a:rPr lang="en-US" sz="3000" spc="6" dirty="0">
                <a:solidFill>
                  <a:srgbClr val="F4F4F4"/>
                </a:solidFill>
                <a:latin typeface="Arial Rounded MT Bold" panose="020F0704030504030204" pitchFamily="34" charset="77"/>
              </a:rPr>
              <a:t>, </a:t>
            </a:r>
            <a:r>
              <a:rPr lang="en-US" sz="3000" spc="6" dirty="0" err="1">
                <a:solidFill>
                  <a:srgbClr val="F4F4F4"/>
                </a:solidFill>
                <a:latin typeface="Arial Rounded MT Bold" panose="020F0704030504030204" pitchFamily="34" charset="77"/>
              </a:rPr>
              <a:t>Anchenmaa</a:t>
            </a:r>
            <a:endParaRPr lang="en-US" sz="3000" spc="6" dirty="0">
              <a:solidFill>
                <a:srgbClr val="F4F4F4"/>
              </a:solidFill>
              <a:latin typeface="Arial Rounded MT Bold" panose="020F0704030504030204" pitchFamily="34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833559">
            <a:off x="9407475" y="-3880364"/>
            <a:ext cx="13695415" cy="12599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833559">
            <a:off x="-5428062" y="1492192"/>
            <a:ext cx="13695415" cy="1259978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300534" y="3755851"/>
            <a:ext cx="9686932" cy="2775298"/>
            <a:chOff x="0" y="0"/>
            <a:chExt cx="12915910" cy="3700397"/>
          </a:xfrm>
        </p:grpSpPr>
        <p:sp>
          <p:nvSpPr>
            <p:cNvPr id="5" name="TextBox 5"/>
            <p:cNvSpPr txBox="1"/>
            <p:nvPr/>
          </p:nvSpPr>
          <p:spPr>
            <a:xfrm>
              <a:off x="0" y="1401697"/>
              <a:ext cx="12915910" cy="229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spc="12">
                  <a:solidFill>
                    <a:srgbClr val="F4F4F4"/>
                  </a:solidFill>
                  <a:latin typeface="Sifonn Bold"/>
                </a:rPr>
                <a:t>Best time to post &amp; video length - based on likes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4736553" y="0"/>
              <a:ext cx="3442803" cy="998149"/>
              <a:chOff x="0" y="0"/>
              <a:chExt cx="3140795" cy="9105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40796" cy="911860"/>
              </a:xfrm>
              <a:custGeom>
                <a:avLst/>
                <a:gdLst/>
                <a:ahLst/>
                <a:cxnLst/>
                <a:rect l="l" t="t" r="r" b="b"/>
                <a:pathLst>
                  <a:path w="3140796" h="911860">
                    <a:moveTo>
                      <a:pt x="2684865" y="0"/>
                    </a:moveTo>
                    <a:lnTo>
                      <a:pt x="2395334" y="0"/>
                    </a:lnTo>
                    <a:lnTo>
                      <a:pt x="2395334" y="1270"/>
                    </a:lnTo>
                    <a:lnTo>
                      <a:pt x="911860" y="1270"/>
                    </a:lnTo>
                    <a:lnTo>
                      <a:pt x="911860" y="0"/>
                    </a:lnTo>
                    <a:lnTo>
                      <a:pt x="455930" y="0"/>
                    </a:lnTo>
                    <a:cubicBezTo>
                      <a:pt x="204470" y="0"/>
                      <a:pt x="0" y="204470"/>
                      <a:pt x="0" y="455930"/>
                    </a:cubicBezTo>
                    <a:cubicBezTo>
                      <a:pt x="0" y="707390"/>
                      <a:pt x="204470" y="911860"/>
                      <a:pt x="455930" y="911860"/>
                    </a:cubicBezTo>
                    <a:lnTo>
                      <a:pt x="2684866" y="911860"/>
                    </a:lnTo>
                    <a:cubicBezTo>
                      <a:pt x="2936326" y="911860"/>
                      <a:pt x="3140796" y="708660"/>
                      <a:pt x="3140796" y="457200"/>
                    </a:cubicBezTo>
                    <a:cubicBezTo>
                      <a:pt x="3140796" y="205740"/>
                      <a:pt x="2936326" y="0"/>
                      <a:pt x="2684866" y="0"/>
                    </a:cubicBezTo>
                    <a:close/>
                  </a:path>
                </a:pathLst>
              </a:custGeom>
              <a:solidFill>
                <a:srgbClr val="FFFEF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341630" y="227330"/>
                <a:ext cx="180848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808480" h="228600">
                    <a:moveTo>
                      <a:pt x="1695450" y="0"/>
                    </a:moveTo>
                    <a:lnTo>
                      <a:pt x="114300" y="0"/>
                    </a:lnTo>
                    <a:cubicBezTo>
                      <a:pt x="50800" y="0"/>
                      <a:pt x="0" y="50800"/>
                      <a:pt x="0" y="114300"/>
                    </a:cubicBezTo>
                    <a:cubicBezTo>
                      <a:pt x="0" y="177800"/>
                      <a:pt x="50800" y="228600"/>
                      <a:pt x="114300" y="228600"/>
                    </a:cubicBezTo>
                    <a:lnTo>
                      <a:pt x="570230" y="228600"/>
                    </a:lnTo>
                    <a:lnTo>
                      <a:pt x="570230" y="227330"/>
                    </a:lnTo>
                    <a:lnTo>
                      <a:pt x="1694180" y="227330"/>
                    </a:lnTo>
                    <a:cubicBezTo>
                      <a:pt x="1757680" y="227330"/>
                      <a:pt x="1808480" y="176530"/>
                      <a:pt x="1808480" y="113030"/>
                    </a:cubicBezTo>
                    <a:cubicBezTo>
                      <a:pt x="1808480" y="49530"/>
                      <a:pt x="1757680" y="0"/>
                      <a:pt x="1695450" y="0"/>
                    </a:cubicBezTo>
                    <a:close/>
                  </a:path>
                </a:pathLst>
              </a:custGeom>
              <a:solidFill>
                <a:srgbClr val="FFFEFE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5062910" y="287443"/>
              <a:ext cx="2790090" cy="451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399" spc="4">
                  <a:solidFill>
                    <a:srgbClr val="2C1E4D"/>
                  </a:solidFill>
                  <a:latin typeface="Nunito Bold"/>
                </a:rPr>
                <a:t>PLOT 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959267" y="-8565189"/>
            <a:ext cx="6897537" cy="19707989"/>
            <a:chOff x="0" y="0"/>
            <a:chExt cx="2333241" cy="6666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3241" cy="6666653"/>
            </a:xfrm>
            <a:custGeom>
              <a:avLst/>
              <a:gdLst/>
              <a:ahLst/>
              <a:cxnLst/>
              <a:rect l="l" t="t" r="r" b="b"/>
              <a:pathLst>
                <a:path w="2333241" h="6666653">
                  <a:moveTo>
                    <a:pt x="2208781" y="6666653"/>
                  </a:moveTo>
                  <a:lnTo>
                    <a:pt x="124460" y="6666653"/>
                  </a:lnTo>
                  <a:cubicBezTo>
                    <a:pt x="55880" y="6666653"/>
                    <a:pt x="0" y="6610773"/>
                    <a:pt x="0" y="65421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8781" y="0"/>
                  </a:lnTo>
                  <a:cubicBezTo>
                    <a:pt x="2277361" y="0"/>
                    <a:pt x="2333241" y="55880"/>
                    <a:pt x="2333241" y="124460"/>
                  </a:cubicBezTo>
                  <a:lnTo>
                    <a:pt x="2333241" y="6542193"/>
                  </a:lnTo>
                  <a:cubicBezTo>
                    <a:pt x="2333241" y="6610773"/>
                    <a:pt x="2277361" y="6666653"/>
                    <a:pt x="2208781" y="66666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80653">
            <a:off x="-3658308" y="1214077"/>
            <a:ext cx="7316615" cy="33656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29351" y="222361"/>
            <a:ext cx="15641836" cy="423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2800" spc="6" dirty="0">
                <a:solidFill>
                  <a:srgbClr val="FFFEFE"/>
                </a:solidFill>
                <a:latin typeface="Nunito"/>
              </a:rPr>
              <a:t>(Bubble scatter plot)</a:t>
            </a:r>
            <a:r>
              <a:rPr lang="en-US" sz="2800" spc="6" dirty="0">
                <a:solidFill>
                  <a:srgbClr val="FFFEFE"/>
                </a:solidFill>
                <a:latin typeface="Nunito Bold"/>
              </a:rPr>
              <a:t> </a:t>
            </a:r>
          </a:p>
          <a:p>
            <a:pPr marL="690879" lvl="1" indent="-345439">
              <a:lnSpc>
                <a:spcPts val="4799"/>
              </a:lnSpc>
              <a:buFont typeface="Arial"/>
              <a:buChar char="•"/>
            </a:pPr>
            <a:r>
              <a:rPr lang="en-US" sz="3199" spc="6" dirty="0">
                <a:solidFill>
                  <a:srgbClr val="FFFEFE"/>
                </a:solidFill>
                <a:latin typeface="Nunito"/>
              </a:rPr>
              <a:t>The final chart displayed what is the optimal time to post a </a:t>
            </a:r>
            <a:r>
              <a:rPr lang="en-US" sz="3199" spc="6" dirty="0" err="1">
                <a:solidFill>
                  <a:srgbClr val="FFFEFE"/>
                </a:solidFill>
                <a:latin typeface="Nunito"/>
              </a:rPr>
              <a:t>TikTok</a:t>
            </a:r>
            <a:r>
              <a:rPr lang="en-US" sz="3199" spc="6" dirty="0">
                <a:solidFill>
                  <a:srgbClr val="FFFEFE"/>
                </a:solidFill>
                <a:latin typeface="Nunito"/>
              </a:rPr>
              <a:t> video as well as its length.</a:t>
            </a:r>
          </a:p>
          <a:p>
            <a:pPr marL="690879" lvl="1" indent="-345439">
              <a:lnSpc>
                <a:spcPts val="4799"/>
              </a:lnSpc>
              <a:buFont typeface="Arial"/>
              <a:buChar char="•"/>
            </a:pPr>
            <a:r>
              <a:rPr lang="en-US" sz="3199" spc="6" dirty="0">
                <a:solidFill>
                  <a:srgbClr val="FFFEFE"/>
                </a:solidFill>
                <a:latin typeface="Nunito"/>
              </a:rPr>
              <a:t>The optimal video length is less than 10 seconds whilst the best posting time is 3AM on the dataset’s time zone.</a:t>
            </a:r>
          </a:p>
          <a:p>
            <a:pPr marL="690879" lvl="1" indent="-345439">
              <a:lnSpc>
                <a:spcPts val="4799"/>
              </a:lnSpc>
              <a:buFont typeface="Arial"/>
              <a:buChar char="•"/>
            </a:pPr>
            <a:r>
              <a:rPr lang="en-US" sz="3199" spc="6" dirty="0">
                <a:solidFill>
                  <a:srgbClr val="FFFEFE"/>
                </a:solidFill>
                <a:latin typeface="Nunito"/>
              </a:rPr>
              <a:t>Unfortunately, the time zone isn’t indicated, impeding us from converting it to UK time to better understand this characteristic. 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AD97BB2-D940-9E45-9E75-450973905C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3385" y="4737574"/>
            <a:ext cx="14229299" cy="55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959267" y="-8565189"/>
            <a:ext cx="6897537" cy="19707989"/>
            <a:chOff x="0" y="0"/>
            <a:chExt cx="2333241" cy="6666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3241" cy="6666653"/>
            </a:xfrm>
            <a:custGeom>
              <a:avLst/>
              <a:gdLst/>
              <a:ahLst/>
              <a:cxnLst/>
              <a:rect l="l" t="t" r="r" b="b"/>
              <a:pathLst>
                <a:path w="2333241" h="6666653">
                  <a:moveTo>
                    <a:pt x="2208781" y="6666653"/>
                  </a:moveTo>
                  <a:lnTo>
                    <a:pt x="124460" y="6666653"/>
                  </a:lnTo>
                  <a:cubicBezTo>
                    <a:pt x="55880" y="6666653"/>
                    <a:pt x="0" y="6610773"/>
                    <a:pt x="0" y="65421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8781" y="0"/>
                  </a:lnTo>
                  <a:cubicBezTo>
                    <a:pt x="2277361" y="0"/>
                    <a:pt x="2333241" y="55880"/>
                    <a:pt x="2333241" y="124460"/>
                  </a:cubicBezTo>
                  <a:lnTo>
                    <a:pt x="2333241" y="6542193"/>
                  </a:lnTo>
                  <a:cubicBezTo>
                    <a:pt x="2333241" y="6610773"/>
                    <a:pt x="2277361" y="6666653"/>
                    <a:pt x="2208781" y="66666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80653">
            <a:off x="-3658308" y="1214077"/>
            <a:ext cx="7316615" cy="33656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29351" y="222361"/>
            <a:ext cx="15641836" cy="423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2800" spc="6" dirty="0">
                <a:solidFill>
                  <a:srgbClr val="FFFEFE"/>
                </a:solidFill>
                <a:latin typeface="Nunito"/>
              </a:rPr>
              <a:t>(Bubble scatter plot)</a:t>
            </a:r>
            <a:r>
              <a:rPr lang="en-US" sz="2800" spc="6" dirty="0">
                <a:solidFill>
                  <a:srgbClr val="FFFEFE"/>
                </a:solidFill>
                <a:latin typeface="Nunito Bold"/>
              </a:rPr>
              <a:t> </a:t>
            </a:r>
          </a:p>
          <a:p>
            <a:pPr marL="690879" lvl="1" indent="-345439">
              <a:lnSpc>
                <a:spcPts val="4799"/>
              </a:lnSpc>
              <a:buFont typeface="Arial"/>
              <a:buChar char="•"/>
            </a:pPr>
            <a:r>
              <a:rPr lang="en-US" sz="3199" spc="6" dirty="0">
                <a:solidFill>
                  <a:srgbClr val="FFFEFE"/>
                </a:solidFill>
                <a:latin typeface="Nunito"/>
              </a:rPr>
              <a:t>The final chart displayed what is the optimal time to post a </a:t>
            </a:r>
            <a:r>
              <a:rPr lang="en-US" sz="3199" spc="6" dirty="0" err="1">
                <a:solidFill>
                  <a:srgbClr val="FFFEFE"/>
                </a:solidFill>
                <a:latin typeface="Nunito"/>
              </a:rPr>
              <a:t>TikTok</a:t>
            </a:r>
            <a:r>
              <a:rPr lang="en-US" sz="3199" spc="6" dirty="0">
                <a:solidFill>
                  <a:srgbClr val="FFFEFE"/>
                </a:solidFill>
                <a:latin typeface="Nunito"/>
              </a:rPr>
              <a:t> video as well as its length.</a:t>
            </a:r>
          </a:p>
          <a:p>
            <a:pPr marL="690879" lvl="1" indent="-345439">
              <a:lnSpc>
                <a:spcPts val="4799"/>
              </a:lnSpc>
              <a:buFont typeface="Arial"/>
              <a:buChar char="•"/>
            </a:pPr>
            <a:r>
              <a:rPr lang="en-US" sz="3199" spc="6" dirty="0">
                <a:solidFill>
                  <a:srgbClr val="FFFEFE"/>
                </a:solidFill>
                <a:latin typeface="Nunito"/>
              </a:rPr>
              <a:t>The optimal video length is less than 10 seconds whilst the best posting time is 3AM on the dataset’s time zone.</a:t>
            </a:r>
          </a:p>
          <a:p>
            <a:pPr marL="690879" lvl="1" indent="-345439">
              <a:lnSpc>
                <a:spcPts val="4799"/>
              </a:lnSpc>
              <a:buFont typeface="Arial"/>
              <a:buChar char="•"/>
            </a:pPr>
            <a:r>
              <a:rPr lang="en-US" sz="3199" spc="6" dirty="0">
                <a:solidFill>
                  <a:srgbClr val="FFFEFE"/>
                </a:solidFill>
                <a:latin typeface="Nunito"/>
              </a:rPr>
              <a:t>Unfortunately, the time zone isn’t indicated, impeding us from converting it to UK time to better understand this characteristic.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27D02-D400-3B4A-AFFF-2585E53EB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0"/>
          <a:stretch/>
        </p:blipFill>
        <p:spPr>
          <a:xfrm>
            <a:off x="1714500" y="5047671"/>
            <a:ext cx="14859000" cy="523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4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12862024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49"/>
              </a:lnSpc>
            </a:pPr>
            <a:r>
              <a:rPr lang="en-US" sz="6999" spc="13" dirty="0">
                <a:solidFill>
                  <a:srgbClr val="F4F4F4"/>
                </a:solidFill>
                <a:latin typeface="Sifonn Bold"/>
              </a:rPr>
              <a:t>Conclusion: </a:t>
            </a:r>
          </a:p>
          <a:p>
            <a:pPr>
              <a:lnSpc>
                <a:spcPts val="5749"/>
              </a:lnSpc>
            </a:pPr>
            <a:r>
              <a:rPr lang="en-US" sz="4999" spc="9" dirty="0">
                <a:solidFill>
                  <a:srgbClr val="F4F4F4"/>
                </a:solidFill>
                <a:latin typeface="Sifonn Bold"/>
              </a:rPr>
              <a:t>How to make your </a:t>
            </a:r>
            <a:r>
              <a:rPr lang="en-US" sz="4999" spc="9" dirty="0" err="1">
                <a:solidFill>
                  <a:srgbClr val="F4F4F4"/>
                </a:solidFill>
                <a:latin typeface="Sifonn Bold"/>
              </a:rPr>
              <a:t>TikTok</a:t>
            </a:r>
            <a:r>
              <a:rPr lang="en-US" sz="4999" spc="9" dirty="0">
                <a:solidFill>
                  <a:srgbClr val="F4F4F4"/>
                </a:solidFill>
                <a:latin typeface="Sifonn Bold"/>
              </a:rPr>
              <a:t> videos popular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002245"/>
            <a:ext cx="16230600" cy="606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4F4F4"/>
                </a:solidFill>
                <a:latin typeface="Nunito"/>
              </a:rPr>
              <a:t>The selection of an appropriate hashtag can make a great difference on a video’s popularity. </a:t>
            </a:r>
          </a:p>
          <a:p>
            <a:pPr marL="1381761" lvl="2" indent="-460587">
              <a:lnSpc>
                <a:spcPts val="4800"/>
              </a:lnSpc>
              <a:buFont typeface="Arial"/>
              <a:buChar char="⚬"/>
            </a:pPr>
            <a:r>
              <a:rPr lang="en-US" sz="3200" spc="6" dirty="0">
                <a:solidFill>
                  <a:srgbClr val="F4F4F4"/>
                </a:solidFill>
                <a:latin typeface="Nunito"/>
              </a:rPr>
              <a:t>A safe choice is the ‘</a:t>
            </a:r>
            <a:r>
              <a:rPr lang="en-US" sz="3200" spc="6" dirty="0" err="1">
                <a:solidFill>
                  <a:srgbClr val="F4F4F4"/>
                </a:solidFill>
                <a:latin typeface="Nunito"/>
              </a:rPr>
              <a:t>fyp</a:t>
            </a:r>
            <a:r>
              <a:rPr lang="en-US" sz="3200" spc="6" dirty="0">
                <a:solidFill>
                  <a:srgbClr val="F4F4F4"/>
                </a:solidFill>
                <a:latin typeface="Nunito"/>
              </a:rPr>
              <a:t>’ hashtag and its offshoots such as ‘</a:t>
            </a:r>
            <a:r>
              <a:rPr lang="en-US" sz="3200" spc="6" dirty="0" err="1">
                <a:solidFill>
                  <a:srgbClr val="F4F4F4"/>
                </a:solidFill>
                <a:latin typeface="Nunito"/>
              </a:rPr>
              <a:t>foryoupage</a:t>
            </a:r>
            <a:r>
              <a:rPr lang="en-US" sz="3200" spc="6" dirty="0">
                <a:solidFill>
                  <a:srgbClr val="F4F4F4"/>
                </a:solidFill>
                <a:latin typeface="Nunito"/>
              </a:rPr>
              <a:t>’. These are widely repeated tags that mass great popularity.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4F4F4"/>
                </a:solidFill>
                <a:latin typeface="Nunito"/>
              </a:rPr>
              <a:t>The best choice is for a hip-hop/rap song.</a:t>
            </a:r>
          </a:p>
          <a:p>
            <a:pPr marL="1381761" lvl="2" indent="-460587">
              <a:lnSpc>
                <a:spcPts val="4800"/>
              </a:lnSpc>
              <a:buFont typeface="Arial"/>
              <a:buChar char="⚬"/>
            </a:pPr>
            <a:r>
              <a:rPr lang="en-US" sz="3200" spc="6" dirty="0">
                <a:solidFill>
                  <a:srgbClr val="F4F4F4"/>
                </a:solidFill>
                <a:latin typeface="Nunito"/>
              </a:rPr>
              <a:t>Specific artists include, for example, Drake who is often ranked in the top of the music charts worldwide.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4F4F4"/>
                </a:solidFill>
                <a:latin typeface="Nunito"/>
              </a:rPr>
              <a:t>The optimal length of a video should be of less than 10 seconds. </a:t>
            </a:r>
          </a:p>
          <a:p>
            <a:pPr marL="1381761" lvl="2" indent="-460587">
              <a:lnSpc>
                <a:spcPts val="4800"/>
              </a:lnSpc>
              <a:buFont typeface="Arial"/>
              <a:buChar char="⚬"/>
            </a:pPr>
            <a:r>
              <a:rPr lang="en-US" sz="3200" spc="6" dirty="0">
                <a:solidFill>
                  <a:srgbClr val="F4F4F4"/>
                </a:solidFill>
                <a:latin typeface="Nunito"/>
              </a:rPr>
              <a:t>The app is a very dynamic social network, mostly used by younger audiences and thus longer videos are often overlooked.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22284">
            <a:off x="11112313" y="-166558"/>
            <a:ext cx="9984544" cy="45928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22284">
            <a:off x="-5298389" y="7780628"/>
            <a:ext cx="9984544" cy="4592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52004">
            <a:off x="-997524" y="3764506"/>
            <a:ext cx="18702545" cy="145879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52004">
            <a:off x="-997524" y="-5662903"/>
            <a:ext cx="18702545" cy="1458798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21276" y="4124325"/>
            <a:ext cx="1264544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spc="18">
                <a:solidFill>
                  <a:srgbClr val="F4F4F4"/>
                </a:solidFill>
                <a:latin typeface="Sifonn Bold"/>
              </a:rPr>
              <a:t>Thank you</a:t>
            </a:r>
          </a:p>
          <a:p>
            <a:pPr algn="ctr">
              <a:lnSpc>
                <a:spcPts val="6600"/>
              </a:lnSpc>
            </a:pPr>
            <a:r>
              <a:rPr lang="en-US" sz="6000" spc="12">
                <a:solidFill>
                  <a:srgbClr val="F4F4F4"/>
                </a:solidFill>
                <a:latin typeface="Sifonn Bold"/>
              </a:rPr>
              <a:t>-End of Document-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992366">
            <a:off x="11482179" y="-1917460"/>
            <a:ext cx="10136088" cy="46626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87419" y="1028700"/>
            <a:ext cx="10155961" cy="1909686"/>
            <a:chOff x="0" y="0"/>
            <a:chExt cx="13541281" cy="2546248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13541281" cy="1390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49"/>
                </a:lnSpc>
              </a:pPr>
              <a:r>
                <a:rPr lang="en-US" sz="6999" spc="13">
                  <a:solidFill>
                    <a:srgbClr val="F4F4F4"/>
                  </a:solidFill>
                  <a:latin typeface="Sifonn Bold"/>
                </a:rPr>
                <a:t>Agenda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07306"/>
              <a:ext cx="13541281" cy="73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06238">
            <a:off x="-3574690" y="6242563"/>
            <a:ext cx="10136088" cy="466260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93354" y="3402403"/>
            <a:ext cx="4782858" cy="3482194"/>
            <a:chOff x="0" y="0"/>
            <a:chExt cx="6377144" cy="464292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377144" cy="4642925"/>
              <a:chOff x="0" y="0"/>
              <a:chExt cx="1617905" cy="11779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17905" cy="1177927"/>
              </a:xfrm>
              <a:custGeom>
                <a:avLst/>
                <a:gdLst/>
                <a:ahLst/>
                <a:cxnLst/>
                <a:rect l="l" t="t" r="r" b="b"/>
                <a:pathLst>
                  <a:path w="1617905" h="1177927">
                    <a:moveTo>
                      <a:pt x="1493445" y="1177927"/>
                    </a:moveTo>
                    <a:lnTo>
                      <a:pt x="124460" y="1177927"/>
                    </a:lnTo>
                    <a:cubicBezTo>
                      <a:pt x="55880" y="1177927"/>
                      <a:pt x="0" y="1122047"/>
                      <a:pt x="0" y="10534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93445" y="0"/>
                    </a:lnTo>
                    <a:cubicBezTo>
                      <a:pt x="1562025" y="0"/>
                      <a:pt x="1617905" y="55880"/>
                      <a:pt x="1617905" y="124460"/>
                    </a:cubicBezTo>
                    <a:lnTo>
                      <a:pt x="1617905" y="1053467"/>
                    </a:lnTo>
                    <a:cubicBezTo>
                      <a:pt x="1617905" y="1122047"/>
                      <a:pt x="1562025" y="1177927"/>
                      <a:pt x="1493445" y="11779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19808"/>
              <a:ext cx="1614103" cy="1614103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034242" y="1968614"/>
              <a:ext cx="4308660" cy="734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0"/>
                </a:lnSpc>
              </a:pPr>
              <a:r>
                <a:rPr lang="en-US" sz="3800" spc="7">
                  <a:solidFill>
                    <a:srgbClr val="000000"/>
                  </a:solidFill>
                  <a:latin typeface="Sifonn Bold"/>
                </a:rPr>
                <a:t>Introduction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60522" y="3402403"/>
            <a:ext cx="4782858" cy="3482194"/>
            <a:chOff x="0" y="0"/>
            <a:chExt cx="6377144" cy="464292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377144" cy="4642925"/>
              <a:chOff x="0" y="0"/>
              <a:chExt cx="1617905" cy="117792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17905" cy="1177927"/>
              </a:xfrm>
              <a:custGeom>
                <a:avLst/>
                <a:gdLst/>
                <a:ahLst/>
                <a:cxnLst/>
                <a:rect l="l" t="t" r="r" b="b"/>
                <a:pathLst>
                  <a:path w="1617905" h="1177927">
                    <a:moveTo>
                      <a:pt x="1493445" y="1177927"/>
                    </a:moveTo>
                    <a:lnTo>
                      <a:pt x="124460" y="1177927"/>
                    </a:lnTo>
                    <a:cubicBezTo>
                      <a:pt x="55880" y="1177927"/>
                      <a:pt x="0" y="1122047"/>
                      <a:pt x="0" y="10534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93445" y="0"/>
                    </a:lnTo>
                    <a:cubicBezTo>
                      <a:pt x="1562025" y="0"/>
                      <a:pt x="1617905" y="55880"/>
                      <a:pt x="1617905" y="124460"/>
                    </a:cubicBezTo>
                    <a:lnTo>
                      <a:pt x="1617905" y="1053467"/>
                    </a:lnTo>
                    <a:cubicBezTo>
                      <a:pt x="1617905" y="1122047"/>
                      <a:pt x="1562025" y="1177927"/>
                      <a:pt x="1493445" y="11779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19808"/>
              <a:ext cx="1614103" cy="1614103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034242" y="1968614"/>
              <a:ext cx="4308660" cy="734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0"/>
                </a:lnSpc>
              </a:pPr>
              <a:r>
                <a:rPr lang="en-US" sz="3800" spc="7">
                  <a:solidFill>
                    <a:srgbClr val="000000"/>
                  </a:solidFill>
                  <a:latin typeface="Sifonn Bold"/>
                </a:rPr>
                <a:t>Analysis Plots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11788" y="3402403"/>
            <a:ext cx="4782858" cy="3482194"/>
            <a:chOff x="0" y="0"/>
            <a:chExt cx="6377144" cy="464292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377144" cy="4642925"/>
              <a:chOff x="0" y="0"/>
              <a:chExt cx="1617905" cy="117792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17905" cy="1177927"/>
              </a:xfrm>
              <a:custGeom>
                <a:avLst/>
                <a:gdLst/>
                <a:ahLst/>
                <a:cxnLst/>
                <a:rect l="l" t="t" r="r" b="b"/>
                <a:pathLst>
                  <a:path w="1617905" h="1177927">
                    <a:moveTo>
                      <a:pt x="1493445" y="1177927"/>
                    </a:moveTo>
                    <a:lnTo>
                      <a:pt x="124460" y="1177927"/>
                    </a:lnTo>
                    <a:cubicBezTo>
                      <a:pt x="55880" y="1177927"/>
                      <a:pt x="0" y="1122047"/>
                      <a:pt x="0" y="10534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93445" y="0"/>
                    </a:lnTo>
                    <a:cubicBezTo>
                      <a:pt x="1562025" y="0"/>
                      <a:pt x="1617905" y="55880"/>
                      <a:pt x="1617905" y="124460"/>
                    </a:cubicBezTo>
                    <a:lnTo>
                      <a:pt x="1617905" y="1053467"/>
                    </a:lnTo>
                    <a:cubicBezTo>
                      <a:pt x="1617905" y="1122047"/>
                      <a:pt x="1562025" y="1177927"/>
                      <a:pt x="1493445" y="11779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19808"/>
              <a:ext cx="1614103" cy="1614103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034242" y="1968614"/>
              <a:ext cx="4308660" cy="734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0"/>
                </a:lnSpc>
              </a:pPr>
              <a:r>
                <a:rPr lang="en-US" sz="3800" spc="7">
                  <a:solidFill>
                    <a:srgbClr val="000000"/>
                  </a:solidFill>
                  <a:latin typeface="Sifonn Bold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00834">
            <a:off x="-3049293" y="-2421004"/>
            <a:ext cx="15630523" cy="112539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48203" y="2670810"/>
            <a:ext cx="9294215" cy="485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 err="1">
                <a:solidFill>
                  <a:srgbClr val="FFFEFE"/>
                </a:solidFill>
                <a:latin typeface="Nunito"/>
              </a:rPr>
              <a:t>TikTok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 is a video social networking service owned by </a:t>
            </a:r>
            <a:r>
              <a:rPr lang="en-US" sz="3200" spc="6" dirty="0" err="1">
                <a:solidFill>
                  <a:srgbClr val="FFFEFE"/>
                </a:solidFill>
                <a:latin typeface="Nunito"/>
              </a:rPr>
              <a:t>ByteDance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. </a:t>
            </a:r>
          </a:p>
          <a:p>
            <a:pPr algn="ctr">
              <a:lnSpc>
                <a:spcPts val="4800"/>
              </a:lnSpc>
            </a:pPr>
            <a:endParaRPr lang="en-US" sz="3200" spc="6" dirty="0">
              <a:solidFill>
                <a:srgbClr val="FFFEFE"/>
              </a:solidFill>
              <a:latin typeface="Nunito"/>
            </a:endParaRP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We are </a:t>
            </a:r>
            <a:r>
              <a:rPr lang="en-US" sz="3200" spc="6" dirty="0" err="1">
                <a:solidFill>
                  <a:srgbClr val="FFFEFE"/>
                </a:solidFill>
                <a:latin typeface="Nunito"/>
              </a:rPr>
              <a:t>analysing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 a data set containing </a:t>
            </a:r>
            <a:r>
              <a:rPr lang="en-US" sz="3200" spc="6" dirty="0" err="1">
                <a:solidFill>
                  <a:srgbClr val="FFFEFE"/>
                </a:solidFill>
                <a:latin typeface="Nunito"/>
              </a:rPr>
              <a:t>TikTok’s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 1000 most popular videos with the objective of </a:t>
            </a:r>
            <a:r>
              <a:rPr lang="en-US" sz="3200" spc="6" dirty="0" err="1">
                <a:solidFill>
                  <a:srgbClr val="FFFEFE"/>
                </a:solidFill>
                <a:latin typeface="Nunito"/>
              </a:rPr>
              <a:t>visualising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 and explaining </a:t>
            </a:r>
          </a:p>
          <a:p>
            <a:pPr>
              <a:lnSpc>
                <a:spcPts val="4800"/>
              </a:lnSpc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     </a:t>
            </a:r>
            <a:r>
              <a:rPr lang="en-US" sz="3200" spc="6" dirty="0">
                <a:solidFill>
                  <a:srgbClr val="FA2854"/>
                </a:solidFill>
                <a:latin typeface="Nunito"/>
              </a:rPr>
              <a:t> </a:t>
            </a:r>
            <a:r>
              <a:rPr lang="en-US" sz="3200" spc="6" dirty="0">
                <a:solidFill>
                  <a:srgbClr val="FA2854"/>
                </a:solidFill>
                <a:latin typeface="Nunito Bold"/>
              </a:rPr>
              <a:t>‘What makes a </a:t>
            </a:r>
            <a:r>
              <a:rPr lang="en-US" sz="3200" spc="6" dirty="0" err="1">
                <a:solidFill>
                  <a:srgbClr val="FA2854"/>
                </a:solidFill>
                <a:latin typeface="Nunito Bold"/>
              </a:rPr>
              <a:t>TikTok</a:t>
            </a:r>
            <a:r>
              <a:rPr lang="en-US" sz="3200" spc="6" dirty="0">
                <a:solidFill>
                  <a:srgbClr val="FA2854"/>
                </a:solidFill>
                <a:latin typeface="Nunito Bold"/>
              </a:rPr>
              <a:t> video popular’. </a:t>
            </a:r>
          </a:p>
          <a:p>
            <a:pPr algn="ctr">
              <a:lnSpc>
                <a:spcPts val="4800"/>
              </a:lnSpc>
            </a:pPr>
            <a:endParaRPr lang="en-US" sz="3200" spc="6" dirty="0">
              <a:solidFill>
                <a:srgbClr val="FA2854"/>
              </a:solidFill>
              <a:latin typeface="Nunito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581504" y="1028700"/>
            <a:ext cx="10155961" cy="1909686"/>
            <a:chOff x="0" y="0"/>
            <a:chExt cx="13541281" cy="2546248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5"/>
              <a:ext cx="13541281" cy="1390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49"/>
                </a:lnSpc>
              </a:pPr>
              <a:r>
                <a:rPr lang="en-US" sz="6999" spc="13">
                  <a:solidFill>
                    <a:srgbClr val="F4F4F4"/>
                  </a:solidFill>
                  <a:latin typeface="Sifonn Bold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7306"/>
              <a:ext cx="13541281" cy="73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833559">
            <a:off x="9407475" y="-3880364"/>
            <a:ext cx="13695415" cy="12599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833559">
            <a:off x="-5428062" y="1492192"/>
            <a:ext cx="13695415" cy="1259978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300534" y="3755851"/>
            <a:ext cx="9686932" cy="2775298"/>
            <a:chOff x="0" y="0"/>
            <a:chExt cx="12915910" cy="3700397"/>
          </a:xfrm>
        </p:grpSpPr>
        <p:sp>
          <p:nvSpPr>
            <p:cNvPr id="5" name="TextBox 5"/>
            <p:cNvSpPr txBox="1"/>
            <p:nvPr/>
          </p:nvSpPr>
          <p:spPr>
            <a:xfrm>
              <a:off x="0" y="1401697"/>
              <a:ext cx="12915910" cy="229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spc="12">
                  <a:solidFill>
                    <a:srgbClr val="F4F4F4"/>
                  </a:solidFill>
                  <a:latin typeface="Sifonn Bold"/>
                </a:rPr>
                <a:t>Impact of Song </a:t>
              </a:r>
            </a:p>
            <a:p>
              <a:pPr algn="ctr">
                <a:lnSpc>
                  <a:spcPts val="6600"/>
                </a:lnSpc>
              </a:pPr>
              <a:r>
                <a:rPr lang="en-US" sz="6000" spc="12">
                  <a:solidFill>
                    <a:srgbClr val="F4F4F4"/>
                  </a:solidFill>
                  <a:latin typeface="Sifonn Bold"/>
                </a:rPr>
                <a:t>&amp; Artist on Likes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4736553" y="0"/>
              <a:ext cx="3442803" cy="998149"/>
              <a:chOff x="0" y="0"/>
              <a:chExt cx="3140795" cy="9105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40796" cy="911860"/>
              </a:xfrm>
              <a:custGeom>
                <a:avLst/>
                <a:gdLst/>
                <a:ahLst/>
                <a:cxnLst/>
                <a:rect l="l" t="t" r="r" b="b"/>
                <a:pathLst>
                  <a:path w="3140796" h="911860">
                    <a:moveTo>
                      <a:pt x="2684865" y="0"/>
                    </a:moveTo>
                    <a:lnTo>
                      <a:pt x="2395334" y="0"/>
                    </a:lnTo>
                    <a:lnTo>
                      <a:pt x="2395334" y="1270"/>
                    </a:lnTo>
                    <a:lnTo>
                      <a:pt x="911860" y="1270"/>
                    </a:lnTo>
                    <a:lnTo>
                      <a:pt x="911860" y="0"/>
                    </a:lnTo>
                    <a:lnTo>
                      <a:pt x="455930" y="0"/>
                    </a:lnTo>
                    <a:cubicBezTo>
                      <a:pt x="204470" y="0"/>
                      <a:pt x="0" y="204470"/>
                      <a:pt x="0" y="455930"/>
                    </a:cubicBezTo>
                    <a:cubicBezTo>
                      <a:pt x="0" y="707390"/>
                      <a:pt x="204470" y="911860"/>
                      <a:pt x="455930" y="911860"/>
                    </a:cubicBezTo>
                    <a:lnTo>
                      <a:pt x="2684866" y="911860"/>
                    </a:lnTo>
                    <a:cubicBezTo>
                      <a:pt x="2936326" y="911860"/>
                      <a:pt x="3140796" y="708660"/>
                      <a:pt x="3140796" y="457200"/>
                    </a:cubicBezTo>
                    <a:cubicBezTo>
                      <a:pt x="3140796" y="205740"/>
                      <a:pt x="2936326" y="0"/>
                      <a:pt x="2684866" y="0"/>
                    </a:cubicBezTo>
                    <a:close/>
                  </a:path>
                </a:pathLst>
              </a:custGeom>
              <a:solidFill>
                <a:srgbClr val="FFFEF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341630" y="227330"/>
                <a:ext cx="180848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808480" h="228600">
                    <a:moveTo>
                      <a:pt x="1695450" y="0"/>
                    </a:moveTo>
                    <a:lnTo>
                      <a:pt x="114300" y="0"/>
                    </a:lnTo>
                    <a:cubicBezTo>
                      <a:pt x="50800" y="0"/>
                      <a:pt x="0" y="50800"/>
                      <a:pt x="0" y="114300"/>
                    </a:cubicBezTo>
                    <a:cubicBezTo>
                      <a:pt x="0" y="177800"/>
                      <a:pt x="50800" y="228600"/>
                      <a:pt x="114300" y="228600"/>
                    </a:cubicBezTo>
                    <a:lnTo>
                      <a:pt x="570230" y="228600"/>
                    </a:lnTo>
                    <a:lnTo>
                      <a:pt x="570230" y="227330"/>
                    </a:lnTo>
                    <a:lnTo>
                      <a:pt x="1694180" y="227330"/>
                    </a:lnTo>
                    <a:cubicBezTo>
                      <a:pt x="1757680" y="227330"/>
                      <a:pt x="1808480" y="176530"/>
                      <a:pt x="1808480" y="113030"/>
                    </a:cubicBezTo>
                    <a:cubicBezTo>
                      <a:pt x="1808480" y="49530"/>
                      <a:pt x="1757680" y="0"/>
                      <a:pt x="1695450" y="0"/>
                    </a:cubicBezTo>
                    <a:close/>
                  </a:path>
                </a:pathLst>
              </a:custGeom>
              <a:solidFill>
                <a:srgbClr val="FFFEFE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5062910" y="287443"/>
              <a:ext cx="2790090" cy="451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399" spc="4">
                  <a:solidFill>
                    <a:srgbClr val="2C1E4D"/>
                  </a:solidFill>
                  <a:latin typeface="Nunito Bold"/>
                </a:rPr>
                <a:t>PLOT 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78323" y="-406479"/>
            <a:ext cx="9309677" cy="11099958"/>
            <a:chOff x="0" y="0"/>
            <a:chExt cx="3149199" cy="37548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200" cy="3754801"/>
            </a:xfrm>
            <a:custGeom>
              <a:avLst/>
              <a:gdLst/>
              <a:ahLst/>
              <a:cxnLst/>
              <a:rect l="l" t="t" r="r" b="b"/>
              <a:pathLst>
                <a:path w="3149200" h="3754801">
                  <a:moveTo>
                    <a:pt x="3024739" y="3754801"/>
                  </a:moveTo>
                  <a:lnTo>
                    <a:pt x="124460" y="3754801"/>
                  </a:lnTo>
                  <a:cubicBezTo>
                    <a:pt x="55880" y="3754801"/>
                    <a:pt x="0" y="3698921"/>
                    <a:pt x="0" y="36303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24740" y="0"/>
                  </a:lnTo>
                  <a:cubicBezTo>
                    <a:pt x="3093320" y="0"/>
                    <a:pt x="3149200" y="55880"/>
                    <a:pt x="3149200" y="124460"/>
                  </a:cubicBezTo>
                  <a:lnTo>
                    <a:pt x="3149200" y="3630341"/>
                  </a:lnTo>
                  <a:cubicBezTo>
                    <a:pt x="3149200" y="3698921"/>
                    <a:pt x="3093320" y="3754801"/>
                    <a:pt x="3024740" y="375480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082625">
            <a:off x="9861864" y="7359269"/>
            <a:ext cx="10136088" cy="46626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596431"/>
            <a:ext cx="7070693" cy="90941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64429" y="1173480"/>
            <a:ext cx="8537465" cy="793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2800" spc="6" dirty="0">
                <a:solidFill>
                  <a:srgbClr val="FFFEFE"/>
                </a:solidFill>
                <a:latin typeface="Nunito"/>
              </a:rPr>
              <a:t>(Multi-layered sunburst graph)</a:t>
            </a:r>
            <a:r>
              <a:rPr lang="en-US" sz="2800" spc="6" dirty="0">
                <a:solidFill>
                  <a:srgbClr val="FFFEFE"/>
                </a:solidFill>
                <a:latin typeface="Nunito Bold"/>
              </a:rPr>
              <a:t> 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000" spc="6" dirty="0">
                <a:solidFill>
                  <a:srgbClr val="FFFEFE"/>
                </a:solidFill>
                <a:latin typeface="Nunito"/>
              </a:rPr>
              <a:t>The c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hart displays song genres, artists, song names to identify their popularity on </a:t>
            </a:r>
            <a:r>
              <a:rPr lang="en-US" sz="3200" spc="6" dirty="0" err="1">
                <a:solidFill>
                  <a:srgbClr val="FFFEFE"/>
                </a:solidFill>
                <a:latin typeface="Nunito"/>
              </a:rPr>
              <a:t>TikTok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, based on the amount of likes. 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Popular </a:t>
            </a:r>
            <a:r>
              <a:rPr lang="en-US" sz="3200" spc="6" dirty="0" err="1">
                <a:solidFill>
                  <a:srgbClr val="FFFEFE"/>
                </a:solidFill>
                <a:latin typeface="Nunito"/>
              </a:rPr>
              <a:t>TikTok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 video will have a Hip-Hop/Rap song attached to it with other genres such as Electronic being the least popular choice. 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Those who choose to use a Hip-Hop/Rap song will also have a lot more options of what song to choose exactly that could all make the video popular. </a:t>
            </a:r>
          </a:p>
          <a:p>
            <a:pPr algn="ctr">
              <a:lnSpc>
                <a:spcPts val="4800"/>
              </a:lnSpc>
            </a:pPr>
            <a:endParaRPr lang="en-US" sz="3200" spc="6" dirty="0">
              <a:solidFill>
                <a:srgbClr val="FFFEFE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78323" y="-406479"/>
            <a:ext cx="9309677" cy="11099958"/>
            <a:chOff x="0" y="0"/>
            <a:chExt cx="3149199" cy="37548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200" cy="3754801"/>
            </a:xfrm>
            <a:custGeom>
              <a:avLst/>
              <a:gdLst/>
              <a:ahLst/>
              <a:cxnLst/>
              <a:rect l="l" t="t" r="r" b="b"/>
              <a:pathLst>
                <a:path w="3149200" h="3754801">
                  <a:moveTo>
                    <a:pt x="3024739" y="3754801"/>
                  </a:moveTo>
                  <a:lnTo>
                    <a:pt x="124460" y="3754801"/>
                  </a:lnTo>
                  <a:cubicBezTo>
                    <a:pt x="55880" y="3754801"/>
                    <a:pt x="0" y="3698921"/>
                    <a:pt x="0" y="36303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24740" y="0"/>
                  </a:lnTo>
                  <a:cubicBezTo>
                    <a:pt x="3093320" y="0"/>
                    <a:pt x="3149200" y="55880"/>
                    <a:pt x="3149200" y="124460"/>
                  </a:cubicBezTo>
                  <a:lnTo>
                    <a:pt x="3149200" y="3630341"/>
                  </a:lnTo>
                  <a:cubicBezTo>
                    <a:pt x="3149200" y="3698921"/>
                    <a:pt x="3093320" y="3754801"/>
                    <a:pt x="3024740" y="375480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082625">
            <a:off x="9861864" y="7359269"/>
            <a:ext cx="10136088" cy="46626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64429" y="1173480"/>
            <a:ext cx="8537465" cy="793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2800" spc="6" dirty="0">
                <a:solidFill>
                  <a:srgbClr val="FFFEFE"/>
                </a:solidFill>
                <a:latin typeface="Nunito"/>
              </a:rPr>
              <a:t>(Multi-layered sunburst graph)</a:t>
            </a:r>
            <a:r>
              <a:rPr lang="en-US" sz="2800" spc="6" dirty="0">
                <a:solidFill>
                  <a:srgbClr val="FFFEFE"/>
                </a:solidFill>
                <a:latin typeface="Nunito Bold"/>
              </a:rPr>
              <a:t> 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000" spc="6" dirty="0">
                <a:solidFill>
                  <a:srgbClr val="FFFEFE"/>
                </a:solidFill>
                <a:latin typeface="Nunito"/>
              </a:rPr>
              <a:t>The c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hart displays song genres, artists, song names to identify their popularity on </a:t>
            </a:r>
            <a:r>
              <a:rPr lang="en-US" sz="3200" spc="6" dirty="0" err="1">
                <a:solidFill>
                  <a:srgbClr val="FFFEFE"/>
                </a:solidFill>
                <a:latin typeface="Nunito"/>
              </a:rPr>
              <a:t>TikTok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, based on the amount of likes. 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Popular </a:t>
            </a:r>
            <a:r>
              <a:rPr lang="en-US" sz="3200" spc="6" dirty="0" err="1">
                <a:solidFill>
                  <a:srgbClr val="FFFEFE"/>
                </a:solidFill>
                <a:latin typeface="Nunito"/>
              </a:rPr>
              <a:t>TikTok</a:t>
            </a:r>
            <a:r>
              <a:rPr lang="en-US" sz="3200" spc="6" dirty="0">
                <a:solidFill>
                  <a:srgbClr val="FFFEFE"/>
                </a:solidFill>
                <a:latin typeface="Nunito"/>
              </a:rPr>
              <a:t> video will have a Hip-Hop/Rap song attached to it with other genres such as Electronic being the least popular choice. 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Those who choose to use a Hip-Hop/Rap song will also have a lot more options of what song to choose exactly that could all make the video popular. </a:t>
            </a:r>
          </a:p>
          <a:p>
            <a:pPr algn="ctr">
              <a:lnSpc>
                <a:spcPts val="4800"/>
              </a:lnSpc>
            </a:pPr>
            <a:endParaRPr lang="en-US" sz="3200" spc="6" dirty="0">
              <a:solidFill>
                <a:srgbClr val="FFFEFE"/>
              </a:solidFill>
              <a:latin typeface="Nuni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9ACAA-F24E-2944-8086-2E21054EE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r="21091"/>
          <a:stretch/>
        </p:blipFill>
        <p:spPr>
          <a:xfrm>
            <a:off x="820606" y="1943436"/>
            <a:ext cx="7735749" cy="708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204A7-9A4B-0242-A7D1-C8168445EE27}"/>
              </a:ext>
            </a:extLst>
          </p:cNvPr>
          <p:cNvSpPr txBox="1"/>
          <p:nvPr/>
        </p:nvSpPr>
        <p:spPr>
          <a:xfrm>
            <a:off x="2991605" y="1258869"/>
            <a:ext cx="339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Most Popular TikTok Song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CF17-42DF-5149-9E1A-DF6DD34BF75B}"/>
              </a:ext>
            </a:extLst>
          </p:cNvPr>
          <p:cNvSpPr txBox="1"/>
          <p:nvPr/>
        </p:nvSpPr>
        <p:spPr>
          <a:xfrm>
            <a:off x="990737" y="9254843"/>
            <a:ext cx="7395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Center: genres, Second layer: artist, Outer layer: song title</a:t>
            </a:r>
          </a:p>
        </p:txBody>
      </p:sp>
    </p:spTree>
    <p:extLst>
      <p:ext uri="{BB962C8B-B14F-4D97-AF65-F5344CB8AC3E}">
        <p14:creationId xmlns:p14="http://schemas.microsoft.com/office/powerpoint/2010/main" val="314594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833559">
            <a:off x="9407475" y="-3880364"/>
            <a:ext cx="13695415" cy="12599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833559">
            <a:off x="-5428062" y="1492192"/>
            <a:ext cx="13695415" cy="1259978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300534" y="3755851"/>
            <a:ext cx="9686932" cy="2775298"/>
            <a:chOff x="0" y="0"/>
            <a:chExt cx="12915910" cy="3700397"/>
          </a:xfrm>
        </p:grpSpPr>
        <p:sp>
          <p:nvSpPr>
            <p:cNvPr id="5" name="TextBox 5"/>
            <p:cNvSpPr txBox="1"/>
            <p:nvPr/>
          </p:nvSpPr>
          <p:spPr>
            <a:xfrm>
              <a:off x="0" y="1401697"/>
              <a:ext cx="12915910" cy="229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spc="12">
                  <a:solidFill>
                    <a:srgbClr val="F4F4F4"/>
                  </a:solidFill>
                  <a:latin typeface="Sifonn Bold"/>
                </a:rPr>
                <a:t>Impact of Hashtag on </a:t>
              </a:r>
            </a:p>
            <a:p>
              <a:pPr algn="ctr">
                <a:lnSpc>
                  <a:spcPts val="6600"/>
                </a:lnSpc>
              </a:pPr>
              <a:r>
                <a:rPr lang="en-US" sz="6000" spc="12">
                  <a:solidFill>
                    <a:srgbClr val="F4F4F4"/>
                  </a:solidFill>
                  <a:latin typeface="Sifonn Bold"/>
                </a:rPr>
                <a:t>Total Engagement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4736553" y="0"/>
              <a:ext cx="3442803" cy="998149"/>
              <a:chOff x="0" y="0"/>
              <a:chExt cx="3140795" cy="9105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40796" cy="911860"/>
              </a:xfrm>
              <a:custGeom>
                <a:avLst/>
                <a:gdLst/>
                <a:ahLst/>
                <a:cxnLst/>
                <a:rect l="l" t="t" r="r" b="b"/>
                <a:pathLst>
                  <a:path w="3140796" h="911860">
                    <a:moveTo>
                      <a:pt x="2684865" y="0"/>
                    </a:moveTo>
                    <a:lnTo>
                      <a:pt x="2395334" y="0"/>
                    </a:lnTo>
                    <a:lnTo>
                      <a:pt x="2395334" y="1270"/>
                    </a:lnTo>
                    <a:lnTo>
                      <a:pt x="911860" y="1270"/>
                    </a:lnTo>
                    <a:lnTo>
                      <a:pt x="911860" y="0"/>
                    </a:lnTo>
                    <a:lnTo>
                      <a:pt x="455930" y="0"/>
                    </a:lnTo>
                    <a:cubicBezTo>
                      <a:pt x="204470" y="0"/>
                      <a:pt x="0" y="204470"/>
                      <a:pt x="0" y="455930"/>
                    </a:cubicBezTo>
                    <a:cubicBezTo>
                      <a:pt x="0" y="707390"/>
                      <a:pt x="204470" y="911860"/>
                      <a:pt x="455930" y="911860"/>
                    </a:cubicBezTo>
                    <a:lnTo>
                      <a:pt x="2684866" y="911860"/>
                    </a:lnTo>
                    <a:cubicBezTo>
                      <a:pt x="2936326" y="911860"/>
                      <a:pt x="3140796" y="708660"/>
                      <a:pt x="3140796" y="457200"/>
                    </a:cubicBezTo>
                    <a:cubicBezTo>
                      <a:pt x="3140796" y="205740"/>
                      <a:pt x="2936326" y="0"/>
                      <a:pt x="2684866" y="0"/>
                    </a:cubicBezTo>
                    <a:close/>
                  </a:path>
                </a:pathLst>
              </a:custGeom>
              <a:solidFill>
                <a:srgbClr val="FFFEF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341630" y="227330"/>
                <a:ext cx="180848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808480" h="228600">
                    <a:moveTo>
                      <a:pt x="1695450" y="0"/>
                    </a:moveTo>
                    <a:lnTo>
                      <a:pt x="114300" y="0"/>
                    </a:lnTo>
                    <a:cubicBezTo>
                      <a:pt x="50800" y="0"/>
                      <a:pt x="0" y="50800"/>
                      <a:pt x="0" y="114300"/>
                    </a:cubicBezTo>
                    <a:cubicBezTo>
                      <a:pt x="0" y="177800"/>
                      <a:pt x="50800" y="228600"/>
                      <a:pt x="114300" y="228600"/>
                    </a:cubicBezTo>
                    <a:lnTo>
                      <a:pt x="570230" y="228600"/>
                    </a:lnTo>
                    <a:lnTo>
                      <a:pt x="570230" y="227330"/>
                    </a:lnTo>
                    <a:lnTo>
                      <a:pt x="1694180" y="227330"/>
                    </a:lnTo>
                    <a:cubicBezTo>
                      <a:pt x="1757680" y="227330"/>
                      <a:pt x="1808480" y="176530"/>
                      <a:pt x="1808480" y="113030"/>
                    </a:cubicBezTo>
                    <a:cubicBezTo>
                      <a:pt x="1808480" y="49530"/>
                      <a:pt x="1757680" y="0"/>
                      <a:pt x="1695450" y="0"/>
                    </a:cubicBezTo>
                    <a:close/>
                  </a:path>
                </a:pathLst>
              </a:custGeom>
              <a:solidFill>
                <a:srgbClr val="FFFEFE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5062910" y="287443"/>
              <a:ext cx="2790090" cy="451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399" spc="4">
                  <a:solidFill>
                    <a:srgbClr val="2C1E4D"/>
                  </a:solidFill>
                  <a:latin typeface="Nunito Bold"/>
                </a:rPr>
                <a:t>PLOT 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78323" y="-406479"/>
            <a:ext cx="9309677" cy="11099958"/>
            <a:chOff x="0" y="0"/>
            <a:chExt cx="3149199" cy="37548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200" cy="3754801"/>
            </a:xfrm>
            <a:custGeom>
              <a:avLst/>
              <a:gdLst/>
              <a:ahLst/>
              <a:cxnLst/>
              <a:rect l="l" t="t" r="r" b="b"/>
              <a:pathLst>
                <a:path w="3149200" h="3754801">
                  <a:moveTo>
                    <a:pt x="3024739" y="3754801"/>
                  </a:moveTo>
                  <a:lnTo>
                    <a:pt x="124460" y="3754801"/>
                  </a:lnTo>
                  <a:cubicBezTo>
                    <a:pt x="55880" y="3754801"/>
                    <a:pt x="0" y="3698921"/>
                    <a:pt x="0" y="36303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24740" y="0"/>
                  </a:lnTo>
                  <a:cubicBezTo>
                    <a:pt x="3093320" y="0"/>
                    <a:pt x="3149200" y="55880"/>
                    <a:pt x="3149200" y="124460"/>
                  </a:cubicBezTo>
                  <a:lnTo>
                    <a:pt x="3149200" y="3630341"/>
                  </a:lnTo>
                  <a:cubicBezTo>
                    <a:pt x="3149200" y="3698921"/>
                    <a:pt x="3093320" y="3754801"/>
                    <a:pt x="3024740" y="375480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5049" y="1863331"/>
            <a:ext cx="8437734" cy="65603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64429" y="868680"/>
            <a:ext cx="8537465" cy="854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2800" spc="6" dirty="0">
                <a:solidFill>
                  <a:srgbClr val="FFFEFE"/>
                </a:solidFill>
                <a:latin typeface="Nunito"/>
              </a:rPr>
              <a:t>(</a:t>
            </a:r>
            <a:r>
              <a:rPr lang="en-US" sz="2800" spc="6" dirty="0" err="1">
                <a:solidFill>
                  <a:srgbClr val="FFFEFE"/>
                </a:solidFill>
                <a:latin typeface="Nunito"/>
              </a:rPr>
              <a:t>Treemap</a:t>
            </a:r>
            <a:r>
              <a:rPr lang="en-US" sz="2800" spc="6" dirty="0">
                <a:solidFill>
                  <a:srgbClr val="FFFEFE"/>
                </a:solidFill>
                <a:latin typeface="Nunito"/>
              </a:rPr>
              <a:t> plot)</a:t>
            </a:r>
            <a:r>
              <a:rPr lang="en-US" sz="2800" spc="6" dirty="0">
                <a:solidFill>
                  <a:srgbClr val="FFFEFE"/>
                </a:solidFill>
                <a:latin typeface="Nunito Bold"/>
              </a:rPr>
              <a:t> </a:t>
            </a:r>
          </a:p>
          <a:p>
            <a:pPr marL="690881" lvl="1" indent="-345440" algn="l">
              <a:lnSpc>
                <a:spcPts val="4800"/>
              </a:lnSpc>
              <a:buFont typeface="Arial"/>
              <a:buChar char="•"/>
            </a:pPr>
            <a:r>
              <a:rPr lang="en-US" sz="3000" spc="6" dirty="0">
                <a:solidFill>
                  <a:srgbClr val="FFFEFE"/>
                </a:solidFill>
                <a:latin typeface="Nunito"/>
              </a:rPr>
              <a:t>The plot represent information of Hashtags count, the number of times a hashtag was repeated across the 1000 videos dataset, and total engagement - the total amount of likes, comments, views and shares.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Most used hashtags are not always the most popular with hashtags being repeated hundreds of times amassing lower engagement than some that were only used once or twice. 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However, it also has to be noted that some of these only generated a one-off engagement as the video goes viral.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454">
            <a:off x="-752415" y="8757928"/>
            <a:ext cx="7316615" cy="33656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908228">
            <a:off x="-1183305" y="-1059495"/>
            <a:ext cx="7316615" cy="33656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78323" y="-406479"/>
            <a:ext cx="9309677" cy="11099958"/>
            <a:chOff x="0" y="0"/>
            <a:chExt cx="3149199" cy="37548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200" cy="3754801"/>
            </a:xfrm>
            <a:custGeom>
              <a:avLst/>
              <a:gdLst/>
              <a:ahLst/>
              <a:cxnLst/>
              <a:rect l="l" t="t" r="r" b="b"/>
              <a:pathLst>
                <a:path w="3149200" h="3754801">
                  <a:moveTo>
                    <a:pt x="3024739" y="3754801"/>
                  </a:moveTo>
                  <a:lnTo>
                    <a:pt x="124460" y="3754801"/>
                  </a:lnTo>
                  <a:cubicBezTo>
                    <a:pt x="55880" y="3754801"/>
                    <a:pt x="0" y="3698921"/>
                    <a:pt x="0" y="36303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24740" y="0"/>
                  </a:lnTo>
                  <a:cubicBezTo>
                    <a:pt x="3093320" y="0"/>
                    <a:pt x="3149200" y="55880"/>
                    <a:pt x="3149200" y="124460"/>
                  </a:cubicBezTo>
                  <a:lnTo>
                    <a:pt x="3149200" y="3630341"/>
                  </a:lnTo>
                  <a:cubicBezTo>
                    <a:pt x="3149200" y="3698921"/>
                    <a:pt x="3093320" y="3754801"/>
                    <a:pt x="3024740" y="375480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364429" y="868680"/>
            <a:ext cx="8537465" cy="854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2800" spc="6" dirty="0">
                <a:solidFill>
                  <a:srgbClr val="FFFEFE"/>
                </a:solidFill>
                <a:latin typeface="Nunito"/>
              </a:rPr>
              <a:t>(</a:t>
            </a:r>
            <a:r>
              <a:rPr lang="en-US" sz="2800" spc="6" dirty="0" err="1">
                <a:solidFill>
                  <a:srgbClr val="FFFEFE"/>
                </a:solidFill>
                <a:latin typeface="Nunito"/>
              </a:rPr>
              <a:t>Treemap</a:t>
            </a:r>
            <a:r>
              <a:rPr lang="en-US" sz="2800" spc="6" dirty="0">
                <a:solidFill>
                  <a:srgbClr val="FFFEFE"/>
                </a:solidFill>
                <a:latin typeface="Nunito"/>
              </a:rPr>
              <a:t> plot)</a:t>
            </a:r>
            <a:r>
              <a:rPr lang="en-US" sz="2800" spc="6" dirty="0">
                <a:solidFill>
                  <a:srgbClr val="FFFEFE"/>
                </a:solidFill>
                <a:latin typeface="Nunito Bold"/>
              </a:rPr>
              <a:t> </a:t>
            </a:r>
          </a:p>
          <a:p>
            <a:pPr marL="690881" lvl="1" indent="-345440" algn="l">
              <a:lnSpc>
                <a:spcPts val="4800"/>
              </a:lnSpc>
              <a:buFont typeface="Arial"/>
              <a:buChar char="•"/>
            </a:pPr>
            <a:r>
              <a:rPr lang="en-US" sz="3000" spc="6" dirty="0">
                <a:solidFill>
                  <a:srgbClr val="FFFEFE"/>
                </a:solidFill>
                <a:latin typeface="Nunito"/>
              </a:rPr>
              <a:t>The plot represent information of Hashtags count, the number of times a hashtag was repeated across the 1000 videos dataset, and total engagement - the total amount of likes, comments, views and shares.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Most used hashtags are not always the most popular with hashtags being repeated hundreds of times amassing lower engagement than some that were only used once or twice. 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 spc="6" dirty="0">
                <a:solidFill>
                  <a:srgbClr val="FFFEFE"/>
                </a:solidFill>
                <a:latin typeface="Nunito"/>
              </a:rPr>
              <a:t>However, it also has to be noted that some of these only generated a one-off engagement as the video goes viral.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7454">
            <a:off x="-752415" y="8757928"/>
            <a:ext cx="7316615" cy="33656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08228">
            <a:off x="-1183305" y="-1059495"/>
            <a:ext cx="7316615" cy="336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4420E-432F-E848-BA1D-64350297A0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4" r="5762"/>
          <a:stretch/>
        </p:blipFill>
        <p:spPr>
          <a:xfrm>
            <a:off x="592708" y="1866900"/>
            <a:ext cx="8192562" cy="624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734</Words>
  <Application>Microsoft Macintosh PowerPoint</Application>
  <PresentationFormat>Custom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Nunito</vt:lpstr>
      <vt:lpstr>Arial</vt:lpstr>
      <vt:lpstr>Nunito Bold</vt:lpstr>
      <vt:lpstr>Sifonn Bold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 &amp; Proud Pride History Quiz</dc:title>
  <cp:lastModifiedBy>sirada chuntararuangnapa</cp:lastModifiedBy>
  <cp:revision>2</cp:revision>
  <dcterms:created xsi:type="dcterms:W3CDTF">2006-08-16T00:00:00Z</dcterms:created>
  <dcterms:modified xsi:type="dcterms:W3CDTF">2021-11-17T09:59:41Z</dcterms:modified>
  <dc:identifier>DAEvz9c8jlc</dc:identifier>
</cp:coreProperties>
</file>